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bookmarkIdSeed="3">
  <p:sldMasterIdLst>
    <p:sldMasterId id="2147483660" r:id="rId1"/>
  </p:sldMasterIdLst>
  <p:notesMasterIdLst>
    <p:notesMasterId r:id="rId15"/>
  </p:notesMasterIdLst>
  <p:sldIdLst>
    <p:sldId id="256" r:id="rId2"/>
    <p:sldId id="264" r:id="rId3"/>
    <p:sldId id="258" r:id="rId4"/>
    <p:sldId id="257" r:id="rId5"/>
    <p:sldId id="259" r:id="rId6"/>
    <p:sldId id="260" r:id="rId7"/>
    <p:sldId id="266" r:id="rId8"/>
    <p:sldId id="267" r:id="rId9"/>
    <p:sldId id="268" r:id="rId10"/>
    <p:sldId id="269" r:id="rId11"/>
    <p:sldId id="261" r:id="rId12"/>
    <p:sldId id="262" r:id="rId13"/>
    <p:sldId id="265" r:id="rId1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70756" autoAdjust="0"/>
  </p:normalViewPr>
  <p:slideViewPr>
    <p:cSldViewPr>
      <p:cViewPr varScale="1">
        <p:scale>
          <a:sx n="68" d="100"/>
          <a:sy n="68" d="100"/>
        </p:scale>
        <p:origin x="-1504" y="-104"/>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E7750A06-EBBC-4D03-87F6-8937A1D10E56}" type="datetimeFigureOut">
              <a:rPr lang="en-US" smtClean="0"/>
              <a:pPr/>
              <a:t>9/4/14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C2E47F7-6B94-4EAD-A321-C0FC7F27E8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75673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 can you include and copy a the</a:t>
            </a:r>
            <a:r>
              <a:rPr lang="en-US" baseline="0" dirty="0" smtClean="0"/>
              <a:t> handout you used for the first year teachers 2 weeks ago?</a:t>
            </a:r>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 – check the handout on this…particularly the piece</a:t>
            </a:r>
            <a:r>
              <a:rPr lang="en-US" baseline="0" dirty="0" smtClean="0"/>
              <a:t> on the characteristics of a research question please!</a:t>
            </a:r>
          </a:p>
          <a:p>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4</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21586862"/>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paper for this – I think that this is</a:t>
            </a:r>
            <a:r>
              <a:rPr lang="en-US" baseline="0" dirty="0" smtClean="0"/>
              <a:t> one we can scrap, right?  We need the time for the research question and the plan…maybe we can do this slide for the NEXT session?</a:t>
            </a:r>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5</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93465096"/>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made copies</a:t>
            </a:r>
            <a:r>
              <a:rPr lang="en-US" baseline="0" dirty="0" smtClean="0"/>
              <a:t> of this protocol</a:t>
            </a:r>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6</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42088624"/>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7</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73302514"/>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Write a 50 word summary of your research. What did you find</a:t>
            </a:r>
            <a:r>
              <a:rPr lang="en-US" baseline="0" dirty="0" smtClean="0"/>
              <a:t> out so far????</a:t>
            </a:r>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8</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54367"/>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chapter 4.  how</a:t>
            </a:r>
            <a:r>
              <a:rPr lang="en-US" baseline="0" dirty="0" smtClean="0"/>
              <a:t> into this do you want to get?  There is some pretty technical information here about case studies etc….</a:t>
            </a:r>
            <a:endParaRPr lang="en-US" dirty="0"/>
          </a:p>
        </p:txBody>
      </p:sp>
      <p:sp>
        <p:nvSpPr>
          <p:cNvPr id="4" name="Slide Number Placeholder 3"/>
          <p:cNvSpPr>
            <a:spLocks noGrp="1"/>
          </p:cNvSpPr>
          <p:nvPr>
            <p:ph type="sldNum" sz="quarter" idx="10"/>
          </p:nvPr>
        </p:nvSpPr>
        <p:spPr/>
        <p:txBody>
          <a:bodyPr/>
          <a:lstStyle/>
          <a:p>
            <a:fld id="{BC2E47F7-6B94-4EAD-A321-C0FC7F27E8FD}" type="slidenum">
              <a:rPr lang="en-US" smtClean="0"/>
              <a:pPr/>
              <a:t>11</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49078289"/>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 – can</a:t>
            </a:r>
            <a:r>
              <a:rPr lang="en-US" baseline="0" dirty="0" smtClean="0"/>
              <a:t> you add to </a:t>
            </a:r>
            <a:r>
              <a:rPr lang="en-US" baseline="0" smtClean="0"/>
              <a:t>this slide?</a:t>
            </a:r>
            <a:endParaRPr lang="en-US"/>
          </a:p>
        </p:txBody>
      </p:sp>
      <p:sp>
        <p:nvSpPr>
          <p:cNvPr id="4" name="Slide Number Placeholder 3"/>
          <p:cNvSpPr>
            <a:spLocks noGrp="1"/>
          </p:cNvSpPr>
          <p:nvPr>
            <p:ph type="sldNum" sz="quarter" idx="10"/>
          </p:nvPr>
        </p:nvSpPr>
        <p:spPr/>
        <p:txBody>
          <a:bodyPr/>
          <a:lstStyle/>
          <a:p>
            <a:fld id="{BC2E47F7-6B94-4EAD-A321-C0FC7F27E8FD}"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3420E2-3AF9-4BA7-92FB-20B67298FFA0}" type="datetimeFigureOut">
              <a:rPr lang="en-US" smtClean="0"/>
              <a:pPr/>
              <a:t>9/4/14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3420E2-3AF9-4BA7-92FB-20B67298FFA0}" type="datetimeFigureOut">
              <a:rPr lang="en-US" smtClean="0"/>
              <a:pPr/>
              <a:t>9/4/14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3420E2-3AF9-4BA7-92FB-20B67298FFA0}" type="datetimeFigureOut">
              <a:rPr lang="en-US" smtClean="0"/>
              <a:pPr/>
              <a:t>9/4/14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3420E2-3AF9-4BA7-92FB-20B67298FFA0}" type="datetimeFigureOut">
              <a:rPr lang="en-US" smtClean="0"/>
              <a:pPr/>
              <a:t>9/4/14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3420E2-3AF9-4BA7-92FB-20B67298FFA0}" type="datetimeFigureOut">
              <a:rPr lang="en-US" smtClean="0"/>
              <a:pPr/>
              <a:t>9/4/14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3420E2-3AF9-4BA7-92FB-20B67298FFA0}" type="datetimeFigureOut">
              <a:rPr lang="en-US" smtClean="0"/>
              <a:pPr/>
              <a:t>9/4/14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3420E2-3AF9-4BA7-92FB-20B67298FFA0}" type="datetimeFigureOut">
              <a:rPr lang="en-US" smtClean="0"/>
              <a:pPr/>
              <a:t>9/4/14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3420E2-3AF9-4BA7-92FB-20B67298FFA0}" type="datetimeFigureOut">
              <a:rPr lang="en-US" smtClean="0"/>
              <a:pPr/>
              <a:t>9/4/14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3420E2-3AF9-4BA7-92FB-20B67298FFA0}" type="datetimeFigureOut">
              <a:rPr lang="en-US" smtClean="0"/>
              <a:pPr/>
              <a:t>9/4/14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39BA9D-B269-4837-8C43-22666DCC0FD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3420E2-3AF9-4BA7-92FB-20B67298FFA0}" type="datetimeFigureOut">
              <a:rPr lang="en-US" smtClean="0"/>
              <a:pPr/>
              <a:t>9/4/14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9BA9D-B269-4837-8C43-22666DCC0FDD}"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483420E2-3AF9-4BA7-92FB-20B67298FFA0}" type="datetimeFigureOut">
              <a:rPr lang="en-US" smtClean="0"/>
              <a:pPr/>
              <a:t>9/4/14</a:t>
            </a:fld>
            <a:endParaRPr lang="en-US"/>
          </a:p>
        </p:txBody>
      </p:sp>
      <p:sp>
        <p:nvSpPr>
          <p:cNvPr id="9" name="Slide Number Placeholder 8"/>
          <p:cNvSpPr>
            <a:spLocks noGrp="1"/>
          </p:cNvSpPr>
          <p:nvPr>
            <p:ph type="sldNum" sz="quarter" idx="11"/>
          </p:nvPr>
        </p:nvSpPr>
        <p:spPr/>
        <p:txBody>
          <a:bodyPr/>
          <a:lstStyle/>
          <a:p>
            <a:fld id="{6739BA9D-B269-4837-8C43-22666DCC0FDD}"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739BA9D-B269-4837-8C43-22666DCC0FDD}"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483420E2-3AF9-4BA7-92FB-20B67298FFA0}" type="datetimeFigureOut">
              <a:rPr lang="en-US" smtClean="0"/>
              <a:pPr/>
              <a:t>9/4/14</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oleObject" Target="Macintosh%20HD:Users:kimberlytalbot:Dropbox:Teacher%20Action%20Research:Session%202:Teacher%20Action%20Plan.docx!OLE_LINK3"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Melrose Teacher Action Research</a:t>
            </a:r>
            <a:endParaRPr lang="en-US" dirty="0"/>
          </a:p>
        </p:txBody>
      </p:sp>
      <p:sp>
        <p:nvSpPr>
          <p:cNvPr id="3" name="Subtitle 2"/>
          <p:cNvSpPr>
            <a:spLocks noGrp="1"/>
          </p:cNvSpPr>
          <p:nvPr>
            <p:ph type="subTitle" idx="1"/>
          </p:nvPr>
        </p:nvSpPr>
        <p:spPr/>
        <p:txBody>
          <a:bodyPr/>
          <a:lstStyle/>
          <a:p>
            <a:r>
              <a:rPr lang="en-US" dirty="0" smtClean="0"/>
              <a:t>Research Question Revision</a:t>
            </a:r>
          </a:p>
          <a:p>
            <a:r>
              <a:rPr lang="en-US" dirty="0" smtClean="0"/>
              <a:t>Action Plan Development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543887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Anticipate Obstacles</a:t>
            </a:r>
            <a:endParaRPr lang="en-US" dirty="0"/>
          </a:p>
        </p:txBody>
      </p:sp>
      <p:sp>
        <p:nvSpPr>
          <p:cNvPr id="3" name="Content Placeholder 2"/>
          <p:cNvSpPr>
            <a:spLocks noGrp="1"/>
          </p:cNvSpPr>
          <p:nvPr>
            <p:ph idx="1"/>
          </p:nvPr>
        </p:nvSpPr>
        <p:spPr/>
        <p:txBody>
          <a:bodyPr>
            <a:normAutofit/>
          </a:bodyPr>
          <a:lstStyle/>
          <a:p>
            <a:r>
              <a:rPr lang="en-US" sz="2800" dirty="0" smtClean="0"/>
              <a:t>What could interfere with your plan?</a:t>
            </a:r>
          </a:p>
          <a:p>
            <a:r>
              <a:rPr lang="en-US" sz="2800" dirty="0" smtClean="0"/>
              <a:t>What will you do to avoid these obstacles?</a:t>
            </a:r>
          </a:p>
          <a:p>
            <a:r>
              <a:rPr lang="en-US" sz="2800" dirty="0" smtClean="0"/>
              <a:t>Identify possible changes in your teaching which might help resolve issues.</a:t>
            </a:r>
          </a:p>
          <a:p>
            <a:r>
              <a:rPr lang="en-US" sz="2800" dirty="0" smtClean="0"/>
              <a:t>What CONTROL do you have to solve the problem? How do you know that your action plan can resolve the problem/get the best results? </a:t>
            </a:r>
            <a:endParaRPr lang="en-US" sz="28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254948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Research Plan</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34818" name="Object 2"/>
          <p:cNvGraphicFramePr>
            <a:graphicFrameLocks noChangeAspect="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416750294"/>
              </p:ext>
            </p:extLst>
          </p:nvPr>
        </p:nvGraphicFramePr>
        <p:xfrm>
          <a:off x="1219199" y="1219200"/>
          <a:ext cx="5800657" cy="5486400"/>
        </p:xfrm>
        <a:graphic>
          <a:graphicData uri="http://schemas.openxmlformats.org/presentationml/2006/ole">
            <p:oleObj spid="_x0000_s34821" name="Document" r:id="rId4" imgW="5625893" imgH="5321104" progId="Word.Document.12">
              <p:link updateAutomatic="1"/>
            </p:oleObj>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908222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Narrow"/>
                <a:cs typeface="Arial Narrow"/>
              </a:rPr>
              <a:t>Action research checklist 3</a:t>
            </a:r>
            <a:endParaRPr lang="en-US" dirty="0">
              <a:latin typeface="Arial Narrow"/>
              <a:cs typeface="Arial Narrow"/>
            </a:endParaRPr>
          </a:p>
        </p:txBody>
      </p:sp>
      <p:sp>
        <p:nvSpPr>
          <p:cNvPr id="4" name="Content Placeholder 3"/>
          <p:cNvSpPr>
            <a:spLocks noGrp="1"/>
          </p:cNvSpPr>
          <p:nvPr>
            <p:ph idx="1"/>
          </p:nvPr>
        </p:nvSpPr>
        <p:spPr>
          <a:xfrm>
            <a:off x="228600" y="1371600"/>
            <a:ext cx="8229600" cy="4691743"/>
          </a:xfrm>
        </p:spPr>
        <p:txBody>
          <a:bodyPr>
            <a:normAutofit/>
          </a:bodyPr>
          <a:lstStyle/>
          <a:p>
            <a:pPr marL="114300" indent="0" algn="ctr">
              <a:lnSpc>
                <a:spcPct val="150000"/>
              </a:lnSpc>
              <a:buNone/>
            </a:pPr>
            <a:r>
              <a:rPr lang="en-US" sz="1800" b="1" dirty="0">
                <a:solidFill>
                  <a:srgbClr val="0293E0"/>
                </a:solidFill>
                <a:latin typeface="Arial Narrow"/>
                <a:cs typeface="Arial Narrow"/>
              </a:rPr>
              <a:t>Action Research Checklist 3:</a:t>
            </a:r>
            <a:endParaRPr lang="en-US" sz="1800" dirty="0">
              <a:solidFill>
                <a:srgbClr val="0293E0"/>
              </a:solidFill>
              <a:latin typeface="Arial Narrow"/>
              <a:cs typeface="Arial Narrow"/>
            </a:endParaRPr>
          </a:p>
          <a:p>
            <a:pPr marL="114300" indent="0" algn="ctr">
              <a:lnSpc>
                <a:spcPct val="150000"/>
              </a:lnSpc>
              <a:buNone/>
            </a:pPr>
            <a:r>
              <a:rPr lang="en-US" sz="1800" b="1" i="1" dirty="0">
                <a:solidFill>
                  <a:srgbClr val="0293E0"/>
                </a:solidFill>
                <a:latin typeface="Arial Narrow"/>
                <a:cs typeface="Arial Narrow"/>
              </a:rPr>
              <a:t>Planning for Action Research</a:t>
            </a:r>
            <a:endParaRPr lang="en-US" sz="1800" dirty="0">
              <a:solidFill>
                <a:srgbClr val="0293E0"/>
              </a:solidFill>
              <a:latin typeface="Arial Narrow"/>
              <a:cs typeface="Arial Narrow"/>
            </a:endParaRPr>
          </a:p>
          <a:p>
            <a:pPr marL="458788" indent="-344488">
              <a:lnSpc>
                <a:spcPct val="150000"/>
              </a:lnSpc>
              <a:buNone/>
            </a:pPr>
            <a:r>
              <a:rPr lang="en-US" sz="1800" dirty="0">
                <a:solidFill>
                  <a:srgbClr val="0293E0"/>
                </a:solidFill>
                <a:latin typeface="Arial Narrow"/>
                <a:cs typeface="Arial Narrow"/>
              </a:rPr>
              <a:t>☐	Identify several possible topics for action research and evaluate them for viability as action research projects against the various preliminary considerations.</a:t>
            </a:r>
          </a:p>
          <a:p>
            <a:pPr marL="458788" indent="-344488">
              <a:lnSpc>
                <a:spcPct val="150000"/>
              </a:lnSpc>
              <a:buNone/>
            </a:pPr>
            <a:r>
              <a:rPr lang="en-US" sz="1800" dirty="0">
                <a:solidFill>
                  <a:srgbClr val="0293E0"/>
                </a:solidFill>
                <a:latin typeface="Arial Narrow"/>
                <a:cs typeface="Arial Narrow"/>
              </a:rPr>
              <a:t>☐	Using one of your identified topics, engage in reconnaissance </a:t>
            </a:r>
            <a:r>
              <a:rPr lang="en-US" sz="1800" dirty="0" smtClean="0">
                <a:solidFill>
                  <a:srgbClr val="0293E0"/>
                </a:solidFill>
                <a:latin typeface="Arial Narrow"/>
                <a:cs typeface="Arial Narrow"/>
              </a:rPr>
              <a:t>to </a:t>
            </a:r>
            <a:r>
              <a:rPr lang="en-US" sz="1800" dirty="0">
                <a:solidFill>
                  <a:srgbClr val="0293E0"/>
                </a:solidFill>
                <a:latin typeface="Arial Narrow"/>
                <a:cs typeface="Arial Narrow"/>
              </a:rPr>
              <a:t>gain insight into your action research topic.</a:t>
            </a:r>
          </a:p>
          <a:p>
            <a:pPr marL="458788" indent="-344488">
              <a:lnSpc>
                <a:spcPct val="150000"/>
              </a:lnSpc>
              <a:buNone/>
            </a:pPr>
            <a:r>
              <a:rPr lang="en-US" sz="1800" dirty="0">
                <a:solidFill>
                  <a:srgbClr val="0293E0"/>
                </a:solidFill>
                <a:latin typeface="Arial Narrow"/>
                <a:cs typeface="Arial Narrow"/>
              </a:rPr>
              <a:t>☐	Using ERIC, Google Scholar, or other databases, find several sources of published literature related to your topic; identify each as either a primary or secondary source.</a:t>
            </a:r>
          </a:p>
          <a:p>
            <a:pPr marL="458788" indent="-344488">
              <a:lnSpc>
                <a:spcPct val="150000"/>
              </a:lnSpc>
              <a:buNone/>
            </a:pPr>
            <a:r>
              <a:rPr lang="en-US" sz="1800" dirty="0">
                <a:solidFill>
                  <a:srgbClr val="0293E0"/>
                </a:solidFill>
                <a:latin typeface="Arial Narrow"/>
                <a:cs typeface="Arial Narrow"/>
              </a:rPr>
              <a:t>☐	Develop an outline for summarizing the literature related to your topic.</a:t>
            </a:r>
          </a:p>
          <a:p>
            <a:pPr marL="458788" indent="-344488">
              <a:lnSpc>
                <a:spcPct val="150000"/>
              </a:lnSpc>
              <a:buNone/>
            </a:pPr>
            <a:r>
              <a:rPr lang="en-US" sz="1800" dirty="0">
                <a:solidFill>
                  <a:srgbClr val="0293E0"/>
                </a:solidFill>
                <a:latin typeface="Arial Narrow"/>
                <a:cs typeface="Arial Narrow"/>
              </a:rPr>
              <a:t>☐	Determine if you need to add more resources to your review of literature.</a:t>
            </a:r>
          </a:p>
          <a:p>
            <a:pPr marL="114300" indent="0">
              <a:lnSpc>
                <a:spcPct val="150000"/>
              </a:lnSpc>
              <a:buNone/>
            </a:pPr>
            <a:endParaRPr lang="en-US" sz="1400" dirty="0">
              <a:solidFill>
                <a:srgbClr val="0293E0"/>
              </a:solidFill>
              <a:latin typeface="Arial Narrow"/>
              <a:cs typeface="Arial Narrow"/>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85661873"/>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200">
        <p14:prism/>
      </p:transition>
    </mc:Choice>
    <mc:Fallback>
      <mp:transition xmlns:mp="http://schemas.microsoft.com/office/mac/powerpoint/2008/mai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Next Time…..</a:t>
            </a:r>
            <a:endParaRPr lang="en-US" dirty="0"/>
          </a:p>
        </p:txBody>
      </p:sp>
      <p:sp>
        <p:nvSpPr>
          <p:cNvPr id="3" name="Content Placeholder 2"/>
          <p:cNvSpPr>
            <a:spLocks noGrp="1"/>
          </p:cNvSpPr>
          <p:nvPr>
            <p:ph idx="1"/>
          </p:nvPr>
        </p:nvSpPr>
        <p:spPr/>
        <p:txBody>
          <a:bodyPr/>
          <a:lstStyle/>
          <a:p>
            <a:pPr lvl="0"/>
            <a:r>
              <a:rPr lang="en-US" sz="4000" dirty="0"/>
              <a:t>Refine your research </a:t>
            </a:r>
            <a:r>
              <a:rPr lang="en-US" sz="4000" dirty="0" smtClean="0"/>
              <a:t>question. It should be getting close to final.</a:t>
            </a:r>
          </a:p>
          <a:p>
            <a:pPr lvl="0"/>
            <a:r>
              <a:rPr lang="en-US" sz="4000" dirty="0" smtClean="0"/>
              <a:t>Bring a 50 word summary of your research on your question.</a:t>
            </a:r>
            <a:endParaRPr lang="en-US" sz="4000" dirty="0"/>
          </a:p>
          <a:p>
            <a:pPr lvl="0"/>
            <a:r>
              <a:rPr lang="en-US" sz="4000" dirty="0" smtClean="0"/>
              <a:t>Bring your draft action plan.</a:t>
            </a:r>
            <a:endParaRPr lang="en-US" sz="4000" dirty="0"/>
          </a:p>
          <a:p>
            <a:pPr lvl="0"/>
            <a:r>
              <a:rPr lang="en-US" sz="4000" dirty="0"/>
              <a:t>Read Chapter 11, page 129-166. </a:t>
            </a:r>
          </a:p>
          <a:p>
            <a:pPr marL="114300" indent="0">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 </a:t>
            </a:r>
            <a:r>
              <a:rPr lang="en-US" smtClean="0"/>
              <a:t>someone who…..</a:t>
            </a:r>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0" y="1600200"/>
            <a:ext cx="8350548" cy="49022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the Session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2593572466"/>
              </p:ext>
            </p:extLst>
          </p:nvPr>
        </p:nvGraphicFramePr>
        <p:xfrm>
          <a:off x="533400" y="3505200"/>
          <a:ext cx="8229600" cy="3154680"/>
        </p:xfrm>
        <a:graphic>
          <a:graphicData uri="http://schemas.openxmlformats.org/drawingml/2006/table">
            <a:tbl>
              <a:tblPr firstRow="1" firstCol="1" bandRow="1" bandCol="1">
                <a:tableStyleId>{5C22544A-7EE6-4342-B048-85BDC9FD1C3A}</a:tableStyleId>
              </a:tblPr>
              <a:tblGrid>
                <a:gridCol w="2491923"/>
                <a:gridCol w="5737677"/>
              </a:tblGrid>
              <a:tr h="0">
                <a:tc>
                  <a:txBody>
                    <a:bodyPr/>
                    <a:lstStyle/>
                    <a:p>
                      <a:pPr marL="0" marR="0">
                        <a:lnSpc>
                          <a:spcPct val="115000"/>
                        </a:lnSpc>
                        <a:spcBef>
                          <a:spcPts val="0"/>
                        </a:spcBef>
                        <a:spcAft>
                          <a:spcPts val="0"/>
                        </a:spcAft>
                      </a:pPr>
                      <a:r>
                        <a:rPr lang="en-US" sz="2000" dirty="0">
                          <a:effectLst/>
                        </a:rPr>
                        <a:t> </a:t>
                      </a:r>
                    </a:p>
                    <a:p>
                      <a:pPr marL="0" marR="0">
                        <a:lnSpc>
                          <a:spcPct val="115000"/>
                        </a:lnSpc>
                        <a:spcBef>
                          <a:spcPts val="0"/>
                        </a:spcBef>
                        <a:spcAft>
                          <a:spcPts val="0"/>
                        </a:spcAft>
                      </a:pPr>
                      <a:r>
                        <a:rPr lang="en-US" sz="2000" dirty="0">
                          <a:effectLst/>
                        </a:rPr>
                        <a:t>2:45-3:30</a:t>
                      </a:r>
                      <a:endParaRPr lang="en-US" sz="20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 </a:t>
                      </a:r>
                    </a:p>
                    <a:p>
                      <a:pPr marL="0" marR="0">
                        <a:lnSpc>
                          <a:spcPct val="115000"/>
                        </a:lnSpc>
                        <a:spcBef>
                          <a:spcPts val="0"/>
                        </a:spcBef>
                        <a:spcAft>
                          <a:spcPts val="0"/>
                        </a:spcAft>
                      </a:pPr>
                      <a:r>
                        <a:rPr lang="en-US" sz="2000">
                          <a:effectLst/>
                        </a:rPr>
                        <a:t>Revising the research question</a:t>
                      </a:r>
                    </a:p>
                    <a:p>
                      <a:pPr marL="0" marR="0">
                        <a:lnSpc>
                          <a:spcPct val="115000"/>
                        </a:lnSpc>
                        <a:spcBef>
                          <a:spcPts val="0"/>
                        </a:spcBef>
                        <a:spcAft>
                          <a:spcPts val="0"/>
                        </a:spcAft>
                      </a:pPr>
                      <a:r>
                        <a:rPr lang="en-US" sz="2000">
                          <a:effectLst/>
                        </a:rPr>
                        <a:t> </a:t>
                      </a:r>
                      <a:endParaRPr lang="en-US" sz="2000">
                        <a:effectLst/>
                        <a:latin typeface="Calibri"/>
                        <a:ea typeface="Times New Roman"/>
                        <a:cs typeface="Times New Roman"/>
                      </a:endParaRPr>
                    </a:p>
                  </a:txBody>
                  <a:tcPr marL="68580" marR="68580" marT="0" marB="0"/>
                </a:tc>
              </a:tr>
              <a:tr h="0">
                <a:tc>
                  <a:txBody>
                    <a:bodyPr/>
                    <a:lstStyle/>
                    <a:p>
                      <a:pPr marL="0" marR="0">
                        <a:lnSpc>
                          <a:spcPct val="115000"/>
                        </a:lnSpc>
                        <a:spcBef>
                          <a:spcPts val="0"/>
                        </a:spcBef>
                        <a:spcAft>
                          <a:spcPts val="0"/>
                        </a:spcAft>
                      </a:pPr>
                      <a:r>
                        <a:rPr lang="en-US" sz="2000">
                          <a:effectLst/>
                        </a:rPr>
                        <a:t> </a:t>
                      </a:r>
                    </a:p>
                    <a:p>
                      <a:pPr marL="0" marR="0">
                        <a:lnSpc>
                          <a:spcPct val="115000"/>
                        </a:lnSpc>
                        <a:spcBef>
                          <a:spcPts val="0"/>
                        </a:spcBef>
                        <a:spcAft>
                          <a:spcPts val="0"/>
                        </a:spcAft>
                      </a:pPr>
                      <a:r>
                        <a:rPr lang="en-US" sz="2000">
                          <a:effectLst/>
                        </a:rPr>
                        <a:t>3:30-4:00 </a:t>
                      </a:r>
                      <a:endParaRPr lang="en-US" sz="200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 </a:t>
                      </a:r>
                    </a:p>
                    <a:p>
                      <a:pPr marL="0" marR="0">
                        <a:lnSpc>
                          <a:spcPct val="115000"/>
                        </a:lnSpc>
                        <a:spcBef>
                          <a:spcPts val="0"/>
                        </a:spcBef>
                        <a:spcAft>
                          <a:spcPts val="0"/>
                        </a:spcAft>
                      </a:pPr>
                      <a:r>
                        <a:rPr lang="en-US" sz="2000" dirty="0">
                          <a:effectLst/>
                        </a:rPr>
                        <a:t>Journeying down the Yellow Brick Road </a:t>
                      </a:r>
                    </a:p>
                    <a:p>
                      <a:pPr marL="0" marR="0">
                        <a:lnSpc>
                          <a:spcPct val="115000"/>
                        </a:lnSpc>
                        <a:spcBef>
                          <a:spcPts val="0"/>
                        </a:spcBef>
                        <a:spcAft>
                          <a:spcPts val="0"/>
                        </a:spcAft>
                      </a:pPr>
                      <a:r>
                        <a:rPr lang="en-US" sz="2000" dirty="0">
                          <a:effectLst/>
                        </a:rPr>
                        <a:t> </a:t>
                      </a:r>
                      <a:endParaRPr lang="en-US" sz="2000" dirty="0">
                        <a:effectLst/>
                        <a:latin typeface="Calibri"/>
                        <a:ea typeface="Times New Roman"/>
                        <a:cs typeface="Times New Roman"/>
                      </a:endParaRPr>
                    </a:p>
                  </a:txBody>
                  <a:tcPr marL="68580" marR="68580" marT="0" marB="0"/>
                </a:tc>
              </a:tr>
              <a:tr h="0">
                <a:tc>
                  <a:txBody>
                    <a:bodyPr/>
                    <a:lstStyle/>
                    <a:p>
                      <a:pPr marL="0" marR="0">
                        <a:lnSpc>
                          <a:spcPct val="115000"/>
                        </a:lnSpc>
                        <a:spcBef>
                          <a:spcPts val="0"/>
                        </a:spcBef>
                        <a:spcAft>
                          <a:spcPts val="0"/>
                        </a:spcAft>
                      </a:pPr>
                      <a:r>
                        <a:rPr lang="en-US" sz="2000" dirty="0">
                          <a:effectLst/>
                        </a:rPr>
                        <a:t> </a:t>
                      </a:r>
                    </a:p>
                    <a:p>
                      <a:pPr marL="0" marR="0">
                        <a:lnSpc>
                          <a:spcPct val="115000"/>
                        </a:lnSpc>
                        <a:spcBef>
                          <a:spcPts val="0"/>
                        </a:spcBef>
                        <a:spcAft>
                          <a:spcPts val="0"/>
                        </a:spcAft>
                      </a:pPr>
                      <a:r>
                        <a:rPr lang="en-US" sz="2000" dirty="0">
                          <a:effectLst/>
                        </a:rPr>
                        <a:t>4:00-4:45 </a:t>
                      </a:r>
                      <a:endParaRPr lang="en-US" sz="20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 </a:t>
                      </a:r>
                    </a:p>
                    <a:p>
                      <a:pPr marL="0" marR="0">
                        <a:lnSpc>
                          <a:spcPct val="115000"/>
                        </a:lnSpc>
                        <a:spcBef>
                          <a:spcPts val="0"/>
                        </a:spcBef>
                        <a:spcAft>
                          <a:spcPts val="0"/>
                        </a:spcAft>
                      </a:pPr>
                      <a:r>
                        <a:rPr lang="en-US" sz="2000" dirty="0">
                          <a:effectLst/>
                        </a:rPr>
                        <a:t>Developing an action plan</a:t>
                      </a:r>
                    </a:p>
                    <a:p>
                      <a:pPr marL="0" marR="0">
                        <a:lnSpc>
                          <a:spcPct val="115000"/>
                        </a:lnSpc>
                        <a:spcBef>
                          <a:spcPts val="0"/>
                        </a:spcBef>
                        <a:spcAft>
                          <a:spcPts val="0"/>
                        </a:spcAft>
                      </a:pPr>
                      <a:r>
                        <a:rPr lang="en-US" sz="2000" dirty="0">
                          <a:effectLst/>
                        </a:rPr>
                        <a:t> </a:t>
                      </a:r>
                      <a:endParaRPr lang="en-US" sz="2000" dirty="0">
                        <a:effectLst/>
                        <a:latin typeface="Calibri"/>
                        <a:ea typeface="Times New Roman"/>
                        <a:cs typeface="Times New Roman"/>
                      </a:endParaRPr>
                    </a:p>
                  </a:txBody>
                  <a:tcPr marL="68580" marR="68580" marT="0" marB="0"/>
                </a:tc>
              </a:tr>
            </a:tbl>
          </a:graphicData>
        </a:graphic>
      </p:graphicFrame>
      <p:sp>
        <p:nvSpPr>
          <p:cNvPr id="5" name="Rectangle 1"/>
          <p:cNvSpPr>
            <a:spLocks noChangeArrowheads="1"/>
          </p:cNvSpPr>
          <p:nvPr/>
        </p:nvSpPr>
        <p:spPr bwMode="auto">
          <a:xfrm>
            <a:off x="685800" y="1676400"/>
            <a:ext cx="6108788" cy="190821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tx1"/>
                </a:solidFill>
                <a:effectLst/>
                <a:latin typeface="Garamond" pitchFamily="18" charset="0"/>
                <a:ea typeface="Times New Roman" pitchFamily="18" charset="0"/>
                <a:cs typeface="Times New Roman" pitchFamily="18" charset="0"/>
              </a:rPr>
              <a:t>Objectives</a:t>
            </a:r>
            <a:endParaRPr kumimoji="0" lang="en-US" altLang="en-US"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Garamond" pitchFamily="18" charset="0"/>
                <a:ea typeface="Times New Roman" pitchFamily="18" charset="0"/>
                <a:cs typeface="Times New Roman" pitchFamily="18" charset="0"/>
              </a:rPr>
              <a:t>Revise your research question</a:t>
            </a:r>
            <a:endParaRPr kumimoji="0" lang="en-US" altLang="en-US"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Garamond" pitchFamily="18" charset="0"/>
                <a:ea typeface="Times New Roman" pitchFamily="18" charset="0"/>
                <a:cs typeface="Times New Roman" pitchFamily="18" charset="0"/>
              </a:rPr>
              <a:t>Deepen your understanding of the action research process</a:t>
            </a:r>
            <a:endParaRPr kumimoji="0" lang="en-US" altLang="en-US"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Garamond" pitchFamily="18" charset="0"/>
                <a:ea typeface="Times New Roman" pitchFamily="18" charset="0"/>
                <a:cs typeface="Times New Roman" pitchFamily="18" charset="0"/>
              </a:rPr>
              <a:t>Develop a draft of an action plan for your project</a:t>
            </a:r>
            <a:endParaRPr kumimoji="0" lang="en-US" altLang="en-US"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tx1"/>
                </a:solidFill>
                <a:effectLst/>
                <a:latin typeface="Garamond" pitchFamily="18" charset="0"/>
                <a:ea typeface="Times New Roman" pitchFamily="18" charset="0"/>
                <a:cs typeface="Times New Roman" pitchFamily="18" charset="0"/>
              </a:rPr>
              <a:t>Agenda</a:t>
            </a:r>
            <a:endParaRPr kumimoji="0" lang="en-US" altLang="en-US"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09994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 Feedback</a:t>
            </a:r>
            <a:endParaRPr lang="en-US" dirty="0"/>
          </a:p>
        </p:txBody>
      </p:sp>
      <p:sp>
        <p:nvSpPr>
          <p:cNvPr id="3" name="Content Placeholder 2"/>
          <p:cNvSpPr>
            <a:spLocks noGrp="1"/>
          </p:cNvSpPr>
          <p:nvPr>
            <p:ph idx="1"/>
          </p:nvPr>
        </p:nvSpPr>
        <p:spPr/>
        <p:txBody>
          <a:bodyPr>
            <a:normAutofit/>
          </a:bodyPr>
          <a:lstStyle/>
          <a:p>
            <a:r>
              <a:rPr lang="en-US" sz="3200" dirty="0" smtClean="0"/>
              <a:t>Write your research question in the top box.</a:t>
            </a:r>
          </a:p>
          <a:p>
            <a:r>
              <a:rPr lang="en-US" sz="3200" dirty="0" smtClean="0"/>
              <a:t>Review the criteria for a good research question.</a:t>
            </a:r>
          </a:p>
          <a:p>
            <a:r>
              <a:rPr lang="en-US" sz="3200" dirty="0" smtClean="0"/>
              <a:t>Circulate your questions to deliver feedback on your colleagues’ questions.</a:t>
            </a:r>
          </a:p>
          <a:p>
            <a:r>
              <a:rPr lang="en-US" sz="3200" dirty="0" smtClean="0"/>
              <a:t>Take 5-10 minutes to review your feedback and make revisions</a:t>
            </a:r>
            <a:endParaRPr lang="en-US" sz="3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25339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Snow in the Poppy </a:t>
            </a:r>
            <a:r>
              <a:rPr lang="en-US" dirty="0"/>
              <a:t>F</a:t>
            </a:r>
            <a:r>
              <a:rPr lang="en-US" dirty="0" smtClean="0"/>
              <a:t>ield</a:t>
            </a:r>
            <a:endParaRPr lang="en-US" dirty="0"/>
          </a:p>
        </p:txBody>
      </p:sp>
      <p:sp>
        <p:nvSpPr>
          <p:cNvPr id="3" name="Content Placeholder 2"/>
          <p:cNvSpPr>
            <a:spLocks noGrp="1"/>
          </p:cNvSpPr>
          <p:nvPr>
            <p:ph idx="1"/>
          </p:nvPr>
        </p:nvSpPr>
        <p:spPr/>
        <p:txBody>
          <a:bodyPr/>
          <a:lstStyle/>
          <a:p>
            <a:r>
              <a:rPr lang="en-US" sz="3200" dirty="0" smtClean="0"/>
              <a:t>Snowball- write ONE question (or excerpt and page number) on a piece of paper.</a:t>
            </a:r>
          </a:p>
          <a:p>
            <a:r>
              <a:rPr lang="en-US" sz="3200" dirty="0" smtClean="0"/>
              <a:t>Crumple the paper and toss it in the middle of the table!</a:t>
            </a:r>
          </a:p>
          <a:p>
            <a:r>
              <a:rPr lang="en-US" sz="3200" dirty="0" smtClean="0"/>
              <a:t>Select a snowball, read it aloud  - volunteers pose other questions.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402685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Wizard's Last Word</a:t>
            </a:r>
            <a:endParaRPr lang="en-US" dirty="0"/>
          </a:p>
        </p:txBody>
      </p:sp>
      <p:sp>
        <p:nvSpPr>
          <p:cNvPr id="3" name="Content Placeholder 2"/>
          <p:cNvSpPr>
            <a:spLocks noGrp="1"/>
          </p:cNvSpPr>
          <p:nvPr>
            <p:ph idx="1"/>
          </p:nvPr>
        </p:nvSpPr>
        <p:spPr/>
        <p:txBody>
          <a:bodyPr>
            <a:normAutofit/>
          </a:bodyPr>
          <a:lstStyle/>
          <a:p>
            <a:r>
              <a:rPr lang="en-US" sz="3600" dirty="0" smtClean="0"/>
              <a:t>Select ONE quote (and page number) that resonated with you.</a:t>
            </a:r>
          </a:p>
          <a:p>
            <a:r>
              <a:rPr lang="en-US" sz="3600" dirty="0" smtClean="0"/>
              <a:t>Groups will run the “Save the Last Word for ME” protocol.</a:t>
            </a:r>
            <a:endParaRPr lang="en-US" sz="36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3158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Seek Knowledge</a:t>
            </a:r>
            <a:endParaRPr lang="en-US" dirty="0"/>
          </a:p>
        </p:txBody>
      </p:sp>
      <p:sp>
        <p:nvSpPr>
          <p:cNvPr id="3" name="Content Placeholder 2"/>
          <p:cNvSpPr>
            <a:spLocks noGrp="1"/>
          </p:cNvSpPr>
          <p:nvPr>
            <p:ph idx="1"/>
          </p:nvPr>
        </p:nvSpPr>
        <p:spPr/>
        <p:txBody>
          <a:bodyPr>
            <a:normAutofit/>
          </a:bodyPr>
          <a:lstStyle/>
          <a:p>
            <a:r>
              <a:rPr lang="en-US" sz="3600" dirty="0"/>
              <a:t>What have you </a:t>
            </a:r>
            <a:r>
              <a:rPr lang="en-US" sz="3600" dirty="0" smtClean="0"/>
              <a:t>learned so far?</a:t>
            </a:r>
            <a:endParaRPr lang="en-US" sz="3600" dirty="0"/>
          </a:p>
          <a:p>
            <a:r>
              <a:rPr lang="en-US" sz="3600" dirty="0" smtClean="0"/>
              <a:t>Who else can you consult? </a:t>
            </a:r>
          </a:p>
          <a:p>
            <a:r>
              <a:rPr lang="en-US" sz="3600" dirty="0" smtClean="0"/>
              <a:t>How </a:t>
            </a:r>
            <a:r>
              <a:rPr lang="en-US" sz="3600" dirty="0"/>
              <a:t>w</a:t>
            </a:r>
            <a:r>
              <a:rPr lang="en-US" sz="3600" dirty="0" smtClean="0"/>
              <a:t>ill you begin your search for information? </a:t>
            </a:r>
          </a:p>
          <a:p>
            <a:r>
              <a:rPr lang="en-US" sz="3600" dirty="0" smtClean="0"/>
              <a:t>How will you organize your information?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3368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Summarize Your Learning</a:t>
            </a:r>
            <a:endParaRPr lang="en-US" dirty="0"/>
          </a:p>
        </p:txBody>
      </p:sp>
      <p:sp>
        <p:nvSpPr>
          <p:cNvPr id="3" name="Content Placeholder 2"/>
          <p:cNvSpPr>
            <a:spLocks noGrp="1"/>
          </p:cNvSpPr>
          <p:nvPr>
            <p:ph idx="1"/>
          </p:nvPr>
        </p:nvSpPr>
        <p:spPr/>
        <p:txBody>
          <a:bodyPr>
            <a:normAutofit/>
          </a:bodyPr>
          <a:lstStyle/>
          <a:p>
            <a:r>
              <a:rPr lang="en-US" sz="2400" dirty="0" smtClean="0"/>
              <a:t>Here is a brief example of a summary of research.</a:t>
            </a:r>
          </a:p>
          <a:p>
            <a:pPr lvl="1"/>
            <a:r>
              <a:rPr lang="en-US" sz="2400" dirty="0" smtClean="0"/>
              <a:t>The professional development materials available provide numerous strategies for teaching primary students how to read nonfiction texts. Explicit and guided strategy instruction, numerous opportunities for engagement, and a variety of leveled texts are discussed by McLaughlin her book, Guided Comprehension in the Primary Grades.  Direct instruction in specific strategies such as questioning and summarizing will directly impact students’ comprehension of nonfiction texts. </a:t>
            </a:r>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11313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 the Action Plan</a:t>
            </a:r>
            <a:endParaRPr lang="en-US" dirty="0"/>
          </a:p>
        </p:txBody>
      </p:sp>
      <p:sp>
        <p:nvSpPr>
          <p:cNvPr id="3" name="Content Placeholder 2"/>
          <p:cNvSpPr>
            <a:spLocks noGrp="1"/>
          </p:cNvSpPr>
          <p:nvPr>
            <p:ph idx="1"/>
          </p:nvPr>
        </p:nvSpPr>
        <p:spPr/>
        <p:txBody>
          <a:bodyPr>
            <a:normAutofit/>
          </a:bodyPr>
          <a:lstStyle/>
          <a:p>
            <a:r>
              <a:rPr lang="en-US" sz="3200" dirty="0" smtClean="0"/>
              <a:t>Who will participate in the research?</a:t>
            </a:r>
          </a:p>
          <a:p>
            <a:r>
              <a:rPr lang="en-US" sz="3200" dirty="0" smtClean="0"/>
              <a:t>What will happen with the participants?</a:t>
            </a:r>
          </a:p>
          <a:p>
            <a:r>
              <a:rPr lang="en-US" sz="3200" dirty="0" smtClean="0"/>
              <a:t>How will the research by conducted, and what will be the specific sequence of actions?</a:t>
            </a:r>
          </a:p>
          <a:p>
            <a:r>
              <a:rPr lang="en-US" sz="3200" dirty="0" smtClean="0"/>
              <a:t>When will the research be conducted, and how might it unfold or change over time?</a:t>
            </a:r>
            <a:endParaRPr lang="en-US" sz="3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850262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TotalTime>
  <Words>758</Words>
  <Application>Microsoft Office PowerPoint</Application>
  <PresentationFormat>On-screen Show (4:3)</PresentationFormat>
  <Paragraphs>84</Paragraphs>
  <Slides>13</Slides>
  <Notes>8</Notes>
  <HiddenSlides>0</HiddenSlides>
  <MMClips>0</MMClips>
  <ScaleCrop>false</ScaleCrop>
  <HeadingPairs>
    <vt:vector size="6" baseType="variant">
      <vt:variant>
        <vt:lpstr>Design Template</vt:lpstr>
      </vt:variant>
      <vt:variant>
        <vt:i4>1</vt:i4>
      </vt:variant>
      <vt:variant>
        <vt:lpstr>Links</vt:lpstr>
      </vt:variant>
      <vt:variant>
        <vt:i4>1</vt:i4>
      </vt:variant>
      <vt:variant>
        <vt:lpstr>Slide Titles</vt:lpstr>
      </vt:variant>
      <vt:variant>
        <vt:i4>13</vt:i4>
      </vt:variant>
    </vt:vector>
  </HeadingPairs>
  <TitlesOfParts>
    <vt:vector size="15" baseType="lpstr">
      <vt:lpstr>Adjacency</vt:lpstr>
      <vt:lpstr>Macintosh HD:Users:kimberlytalbot:Dropbox:Teacher Action Research:Session 2:Teacher Action Plan.docx!OLE_LINK3</vt:lpstr>
      <vt:lpstr>Melrose Teacher Action Research</vt:lpstr>
      <vt:lpstr>Find someone who…..</vt:lpstr>
      <vt:lpstr>Plan for the Session</vt:lpstr>
      <vt:lpstr>Research Question Feedback</vt:lpstr>
      <vt:lpstr>Snow in the Poppy Field</vt:lpstr>
      <vt:lpstr>The Wizard's Last Word</vt:lpstr>
      <vt:lpstr>Seek Knowledge</vt:lpstr>
      <vt:lpstr>Summarize Your Learning</vt:lpstr>
      <vt:lpstr>Developing the Action Plan</vt:lpstr>
      <vt:lpstr>Anticipate Obstacles</vt:lpstr>
      <vt:lpstr>Action Research Plan</vt:lpstr>
      <vt:lpstr>Action research checklist 3</vt:lpstr>
      <vt:lpstr>For Next Time…..</vt:lpstr>
    </vt:vector>
  </TitlesOfParts>
  <Company>Melrose Public Schools</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Melrose Teacher Action Research</dc:title>
  <dc:creator>Kim Talbot</dc:creator>
  <cp:lastModifiedBy>Kimberly Talbot</cp:lastModifiedBy>
  <cp:revision>10</cp:revision>
  <cp:lastPrinted>2014-09-03T21:45:58Z</cp:lastPrinted>
  <dcterms:created xsi:type="dcterms:W3CDTF">2014-09-04T21:26:06Z</dcterms:created>
  <dcterms:modified xsi:type="dcterms:W3CDTF">2014-09-04T21:28:32Z</dcterms:modified>
</cp:coreProperties>
</file>